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7" r:id="rId3"/>
    <p:sldId id="272" r:id="rId4"/>
    <p:sldId id="266" r:id="rId5"/>
    <p:sldId id="265" r:id="rId6"/>
    <p:sldId id="273" r:id="rId7"/>
    <p:sldId id="275" r:id="rId8"/>
    <p:sldId id="276" r:id="rId9"/>
    <p:sldId id="277" r:id="rId10"/>
    <p:sldId id="283" r:id="rId11"/>
    <p:sldId id="278" r:id="rId12"/>
    <p:sldId id="264" r:id="rId13"/>
    <p:sldId id="263" r:id="rId14"/>
    <p:sldId id="284" r:id="rId15"/>
    <p:sldId id="261" r:id="rId16"/>
    <p:sldId id="285" r:id="rId17"/>
    <p:sldId id="260" r:id="rId18"/>
    <p:sldId id="259" r:id="rId19"/>
    <p:sldId id="258" r:id="rId20"/>
    <p:sldId id="279" r:id="rId21"/>
    <p:sldId id="286" r:id="rId22"/>
    <p:sldId id="287" r:id="rId23"/>
    <p:sldId id="280" r:id="rId24"/>
    <p:sldId id="257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A581DB5-C000-473C-9933-5A2460D7DACE}" type="datetimeFigureOut">
              <a:rPr lang="en-US"/>
              <a:pPr>
                <a:defRPr/>
              </a:pPr>
              <a:t>20-Sep-20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B091476-E9E3-42FF-90A4-A5BD252D35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89A7D9-54E8-46ED-9B88-FDF084C6C58A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9CE08-34F6-423E-8B40-2C2944F81D60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8FA88-12B9-4E19-A855-C1F20D71F000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33464-21DE-4484-BDEF-6CA253FB1718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86616-793B-4B90-B717-77EFE6A6EECA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BEABF-3E37-45B8-964A-C5F18A5ECB83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F5FA7-03D9-4B67-BA9C-CC126837385B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E4B0E-B6ED-4A2D-BDCE-8A579648D0AB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A4E47-722F-46F1-B5BE-7455FC64C98A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DC421-8351-499F-BB99-EEE7D49D26D6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44465-F00B-4195-A40B-5D1292781828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58DC6-17C4-4221-B40B-CC96301F4814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711A5-23E6-492B-84BC-92FF9FD029F2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6A1AB-0737-4D17-A809-3D8C8B0CCAB2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0378C-8091-4048-BF40-89AF32452C2B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3B951-0F66-4072-A376-9570849D3DC3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22197-85E7-4A98-8F8E-3905A6C75AC7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AA294-A4E7-46C0-B0E4-9BA1745F4B0D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B0C3-8EE2-4FB9-A762-B47553B1E5D4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A1307-3722-4B78-8A96-EF3D4597F1FA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EE908-3415-426A-BAD7-D7EC21233A40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Cyrl-R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F6AD3-6BE2-4447-AFFC-AA6E64F9BF5C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9EFC1-53F2-479E-960A-BC81CCE74D64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AF64AB-B1B6-4A3E-B12C-990608DEA659}" type="datetimeFigureOut">
              <a:rPr lang="en-US"/>
              <a:pPr>
                <a:defRPr/>
              </a:pPr>
              <a:t>20-Sep-20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1AD861-6C30-4787-A908-F2CB28AD0CD2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838200"/>
            <a:ext cx="7772400" cy="3375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КОЛАБОРАЦИЈА, САРАДЊА </a:t>
            </a:r>
            <a:br>
              <a:rPr lang="en-US" b="1" dirty="0" smtClean="0"/>
            </a:br>
            <a:r>
              <a:rPr lang="en-US" b="1" dirty="0" smtClean="0"/>
              <a:t>И ТИМСКИ РАД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sr-Cyrl-RS" dirty="0"/>
          </a:p>
        </p:txBody>
      </p:sp>
      <p:pic>
        <p:nvPicPr>
          <p:cNvPr id="4" name="~PP3126.WAV">
            <a:hlinkClick r:id="" action="ppaction://media"/>
          </p:cNvPr>
          <p:cNvPicPr>
            <a:picLocks noRot="1" noChangeAspect="1"/>
          </p:cNvPicPr>
          <p:nvPr>
            <a:wavAudioFile r:embed="rId1" name="~PP312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8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en-US" sz="4000" smtClean="0"/>
              <a:t>Организација здравствене установе</a:t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US" sz="2800" smtClean="0"/>
              <a:t>Остваривање спољне мисије здраствене установе </a:t>
            </a:r>
          </a:p>
          <a:p>
            <a:endParaRPr lang="en-US" sz="2800" smtClean="0"/>
          </a:p>
          <a:p>
            <a:r>
              <a:rPr lang="en-US" sz="2800" smtClean="0"/>
              <a:t>Остваривање унутрашње мисије здравствене установе</a:t>
            </a:r>
          </a:p>
          <a:p>
            <a:endParaRPr lang="en-US" sz="2800" smtClean="0"/>
          </a:p>
          <a:p>
            <a:r>
              <a:rPr lang="en-US" sz="2800" smtClean="0"/>
              <a:t>Управљање и руковођење здравственом установом</a:t>
            </a:r>
          </a:p>
        </p:txBody>
      </p:sp>
      <p:pic>
        <p:nvPicPr>
          <p:cNvPr id="5" name="~PP1538.WAV">
            <a:hlinkClick r:id="" action="ppaction://media"/>
          </p:cNvPr>
          <p:cNvPicPr>
            <a:picLocks noRot="1" noChangeAspect="1"/>
          </p:cNvPicPr>
          <p:nvPr>
            <a:wavAudioFile r:embed="rId1" name="~PP1538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Развој организације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/>
              <a:t>Успех развоја усмерен према појединцима, групама, организацији у целини ...</a:t>
            </a:r>
          </a:p>
          <a:p>
            <a:pPr eaLnBrk="1" hangingPunct="1"/>
            <a:r>
              <a:rPr lang="en-US" smtClean="0"/>
              <a:t>Систематичнији, континуиран, изграђен програм развоја организације ...</a:t>
            </a:r>
          </a:p>
          <a:p>
            <a:pPr eaLnBrk="1" hangingPunct="1"/>
            <a:r>
              <a:rPr lang="en-US" i="1" smtClean="0"/>
              <a:t>French W, Bell C  –  </a:t>
            </a:r>
            <a:r>
              <a:rPr lang="en-US" smtClean="0"/>
              <a:t>напор вишег нивоа менаџмента,  да се побољша процес рада у процесу промена путем ефикасније и колаборативне дијагнозе ...</a:t>
            </a:r>
          </a:p>
        </p:txBody>
      </p:sp>
      <p:pic>
        <p:nvPicPr>
          <p:cNvPr id="6" name="~PP3245.WAV">
            <a:hlinkClick r:id="" action="ppaction://media"/>
          </p:cNvPr>
          <p:cNvPicPr>
            <a:picLocks noRot="1" noChangeAspect="1"/>
          </p:cNvPicPr>
          <p:nvPr>
            <a:wavAudioFile r:embed="rId1" name="~PP3245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92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Промене у Организацији ...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839200" cy="51355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→ Стална обавеза менаџмента је да прати промене у Организацији и њеном развој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→ ... Фактори из </a:t>
            </a:r>
            <a:r>
              <a:rPr lang="en-US" b="1" smtClean="0"/>
              <a:t>спољњег</a:t>
            </a:r>
            <a:r>
              <a:rPr lang="en-US" smtClean="0"/>
              <a:t> и </a:t>
            </a:r>
            <a:r>
              <a:rPr lang="en-US" b="1" smtClean="0"/>
              <a:t>инерног</a:t>
            </a:r>
            <a:r>
              <a:rPr lang="en-US" smtClean="0"/>
              <a:t> окружења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→  </a:t>
            </a:r>
            <a:r>
              <a:rPr lang="en-US" b="1" smtClean="0"/>
              <a:t>Методе</a:t>
            </a:r>
            <a:r>
              <a:rPr lang="en-US" smtClean="0"/>
              <a:t>: процес решавања проблема, процес обнове организације, колаборативни менаџмент, култура, акционо истраживање ... 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</a:t>
            </a:r>
          </a:p>
          <a:p>
            <a:pPr eaLnBrk="1" hangingPunct="1"/>
            <a:endParaRPr lang="en-US" smtClean="0"/>
          </a:p>
        </p:txBody>
      </p:sp>
      <p:pic>
        <p:nvPicPr>
          <p:cNvPr id="5" name="~PP959.WAV">
            <a:hlinkClick r:id="" action="ppaction://media"/>
          </p:cNvPr>
          <p:cNvPicPr>
            <a:picLocks noRot="1" noChangeAspect="1"/>
          </p:cNvPicPr>
          <p:nvPr>
            <a:wavAudioFile r:embed="rId1" name="~PP959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1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Акционо </a:t>
            </a:r>
            <a:r>
              <a:rPr lang="sr-Cyrl-RS" smtClean="0"/>
              <a:t>И</a:t>
            </a:r>
            <a:r>
              <a:rPr lang="en-US" smtClean="0"/>
              <a:t>страживање </a:t>
            </a:r>
            <a:r>
              <a:rPr lang="sr-Cyrl-RS" smtClean="0"/>
              <a:t/>
            </a:r>
            <a:br>
              <a:rPr lang="sr-Cyrl-RS" smtClean="0"/>
            </a:br>
            <a:r>
              <a:rPr lang="en-US" smtClean="0"/>
              <a:t>укључује</a:t>
            </a:r>
            <a:r>
              <a:rPr lang="sr-Cyrl-RS" smtClean="0"/>
              <a:t> следећу тврдњу...</a:t>
            </a:r>
            <a:endParaRPr lang="sr-Cyrl-RS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Прикупљање података да поткрепи, или оспори прелинарну дијагнозу од стране одговорних за промене...</a:t>
            </a:r>
          </a:p>
          <a:p>
            <a:pPr eaLnBrk="1" hangingPunct="1"/>
            <a:endParaRPr lang="en-US" smtClean="0"/>
          </a:p>
        </p:txBody>
      </p:sp>
      <p:pic>
        <p:nvPicPr>
          <p:cNvPr id="4" name="~PP2457.WAV">
            <a:hlinkClick r:id="" action="ppaction://media"/>
          </p:cNvPr>
          <p:cNvPicPr>
            <a:picLocks noRot="1" noChangeAspect="1"/>
          </p:cNvPicPr>
          <p:nvPr>
            <a:wavAudioFile r:embed="rId1" name="~PP245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0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Промене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Промене у структури организације</a:t>
            </a:r>
          </a:p>
          <a:p>
            <a:r>
              <a:rPr lang="en-US" smtClean="0"/>
              <a:t>Промене у технологији</a:t>
            </a:r>
          </a:p>
          <a:p>
            <a:r>
              <a:rPr lang="en-US" smtClean="0"/>
              <a:t>Промена у људима</a:t>
            </a:r>
          </a:p>
          <a:p>
            <a:endParaRPr lang="en-US" smtClean="0"/>
          </a:p>
          <a:p>
            <a:r>
              <a:rPr lang="en-US" smtClean="0"/>
              <a:t>Отпор промени</a:t>
            </a:r>
          </a:p>
        </p:txBody>
      </p:sp>
      <p:pic>
        <p:nvPicPr>
          <p:cNvPr id="5" name="~PP2121.WAV">
            <a:hlinkClick r:id="" action="ppaction://media"/>
          </p:cNvPr>
          <p:cNvPicPr>
            <a:picLocks noRot="1" noChangeAspect="1"/>
          </p:cNvPicPr>
          <p:nvPr>
            <a:wavAudioFile r:embed="rId1" name="~PP212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5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dirty="0" smtClean="0"/>
              <a:t>Технике за развој организације према циљним групама</a:t>
            </a:r>
            <a:endParaRPr lang="sr-Cyrl-RS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343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- Индивидуа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    - Мање групе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    - Тимови или групе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    - Интергрупна релација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     - Цела организација</a:t>
            </a:r>
          </a:p>
        </p:txBody>
      </p:sp>
      <p:pic>
        <p:nvPicPr>
          <p:cNvPr id="4" name="~PP173.WAV">
            <a:hlinkClick r:id="" action="ppaction://media"/>
          </p:cNvPr>
          <p:cNvPicPr>
            <a:picLocks noRot="1" noChangeAspect="1"/>
          </p:cNvPicPr>
          <p:nvPr>
            <a:wavAudioFile r:embed="rId1" name="~PP173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80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Техника истраживања, стварање група, менаџерска мрежа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Feedbeck истраживањe</a:t>
            </a:r>
          </a:p>
          <a:p>
            <a:r>
              <a:rPr lang="en-US" smtClean="0"/>
              <a:t>Стварање и изградња тима</a:t>
            </a:r>
          </a:p>
          <a:p>
            <a:r>
              <a:rPr lang="en-US" smtClean="0"/>
              <a:t>Менаџерска мрежа</a:t>
            </a:r>
          </a:p>
        </p:txBody>
      </p:sp>
      <p:pic>
        <p:nvPicPr>
          <p:cNvPr id="4" name="~PP1216.WAV">
            <a:hlinkClick r:id="" action="ppaction://media"/>
          </p:cNvPr>
          <p:cNvPicPr>
            <a:picLocks noRot="1" noChangeAspect="1"/>
          </p:cNvPicPr>
          <p:nvPr>
            <a:wavAudioFile r:embed="rId1" name="~PP121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6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mtClean="0"/>
              <a:t> Фазе </a:t>
            </a:r>
            <a:r>
              <a:rPr lang="sr-Cyrl-RS"/>
              <a:t>р</a:t>
            </a:r>
            <a:r>
              <a:rPr lang="en-US" smtClean="0"/>
              <a:t>азвојн</a:t>
            </a:r>
            <a:r>
              <a:rPr lang="sr-Cyrl-RS" smtClean="0"/>
              <a:t>ог</a:t>
            </a:r>
            <a:r>
              <a:rPr lang="en-US" smtClean="0"/>
              <a:t> програм</a:t>
            </a:r>
            <a:r>
              <a:rPr lang="sr-Cyrl-RS" smtClean="0"/>
              <a:t>а</a:t>
            </a:r>
            <a:r>
              <a:rPr lang="en-US" smtClean="0"/>
              <a:t> </a:t>
            </a:r>
            <a:r>
              <a:rPr lang="sr-Cyrl-RS" smtClean="0"/>
              <a:t>М</a:t>
            </a:r>
            <a:r>
              <a:rPr lang="en-US" smtClean="0"/>
              <a:t>енаџерске </a:t>
            </a:r>
            <a:r>
              <a:rPr lang="sr-Cyrl-RS"/>
              <a:t>М</a:t>
            </a:r>
            <a:r>
              <a:rPr lang="en-US" smtClean="0"/>
              <a:t>режe</a:t>
            </a:r>
            <a:r>
              <a:rPr lang="sr-Cyrl-RS" smtClean="0"/>
              <a:t/>
            </a:r>
            <a:br>
              <a:rPr lang="sr-Cyrl-RS" smtClean="0"/>
            </a:br>
            <a:r>
              <a:rPr lang="en-US" smtClean="0"/>
              <a:t> </a:t>
            </a:r>
            <a:r>
              <a:rPr lang="sr-Cyrl-RS" smtClean="0"/>
              <a:t/>
            </a:r>
            <a:br>
              <a:rPr lang="sr-Cyrl-RS" smtClean="0"/>
            </a:br>
            <a:r>
              <a:rPr lang="en-US" smtClean="0"/>
              <a:t>(</a:t>
            </a:r>
            <a:r>
              <a:rPr lang="en-US" sz="4000" i="1"/>
              <a:t>Robert Blaka, Jane Mouton</a:t>
            </a:r>
            <a:r>
              <a:rPr lang="en-US" smtClean="0"/>
              <a:t>)</a:t>
            </a:r>
            <a:endParaRPr lang="sr-Cyrl-RS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0" y="3352800"/>
            <a:ext cx="91440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</a:t>
            </a:r>
            <a:r>
              <a:rPr lang="en-US" b="1" smtClean="0"/>
              <a:t>Обука → Развој тима → Интергрупни развој → Постављање циљева организације → Достигнуће општег циља → Стабилизација</a:t>
            </a:r>
          </a:p>
          <a:p>
            <a:pPr eaLnBrk="1" hangingPunct="1"/>
            <a:endParaRPr lang="en-US" smtClean="0"/>
          </a:p>
        </p:txBody>
      </p:sp>
      <p:pic>
        <p:nvPicPr>
          <p:cNvPr id="4" name="~PP3019.WAV">
            <a:hlinkClick r:id="" action="ppaction://media"/>
          </p:cNvPr>
          <p:cNvPicPr>
            <a:picLocks noRot="1" noChangeAspect="1"/>
          </p:cNvPicPr>
          <p:nvPr>
            <a:wavAudioFile r:embed="rId1" name="~PP3019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6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mtClean="0"/>
              <a:t>К</a:t>
            </a:r>
            <a:r>
              <a:rPr lang="en-US" smtClean="0"/>
              <a:t>ооперација</a:t>
            </a:r>
            <a:r>
              <a:rPr lang="sr-Cyrl-RS" smtClean="0"/>
              <a:t> -</a:t>
            </a:r>
            <a:r>
              <a:rPr lang="en-US" smtClean="0"/>
              <a:t> неопходни елементи</a:t>
            </a:r>
            <a:r>
              <a:rPr lang="sr-Cyrl-RS" smtClean="0"/>
              <a:t>/</a:t>
            </a:r>
            <a:r>
              <a:rPr lang="en-US" smtClean="0"/>
              <a:t>њихова равнотежа</a:t>
            </a:r>
            <a:r>
              <a:rPr lang="sr-Cyrl-RS" smtClean="0"/>
              <a:t/>
            </a:r>
            <a:br>
              <a:rPr lang="sr-Cyrl-RS" smtClean="0"/>
            </a:br>
            <a:r>
              <a:rPr lang="sr-Cyrl-RS" smtClean="0"/>
              <a:t/>
            </a:r>
            <a:br>
              <a:rPr lang="sr-Cyrl-RS" smtClean="0"/>
            </a:br>
            <a:r>
              <a:rPr lang="en-US" smtClean="0"/>
              <a:t> </a:t>
            </a:r>
            <a:r>
              <a:rPr lang="en-US"/>
              <a:t>(</a:t>
            </a:r>
            <a:r>
              <a:rPr lang="en-US" i="1"/>
              <a:t>Pereek, 1981</a:t>
            </a:r>
            <a:r>
              <a:rPr lang="en-US" i="1" smtClean="0"/>
              <a:t>.</a:t>
            </a:r>
            <a:r>
              <a:rPr lang="en-US" smtClean="0"/>
              <a:t>)</a:t>
            </a:r>
            <a:endParaRPr lang="sr-Cyrl-RS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/>
              <a:t>Опажање заједничке снаге/моћи</a:t>
            </a:r>
          </a:p>
          <a:p>
            <a:pPr eaLnBrk="1" hangingPunct="1"/>
            <a:r>
              <a:rPr lang="en-US" smtClean="0"/>
              <a:t>Виши или дељиви циљеви</a:t>
            </a:r>
          </a:p>
          <a:p>
            <a:pPr eaLnBrk="1" hangingPunct="1"/>
            <a:r>
              <a:rPr lang="en-US" smtClean="0"/>
              <a:t>Поверење</a:t>
            </a:r>
          </a:p>
          <a:p>
            <a:pPr eaLnBrk="1" hangingPunct="1"/>
            <a:r>
              <a:rPr lang="en-US" smtClean="0"/>
              <a:t>Преузимање ризика</a:t>
            </a:r>
          </a:p>
          <a:p>
            <a:pPr eaLnBrk="1" hangingPunct="1"/>
            <a:endParaRPr lang="en-US" smtClean="0"/>
          </a:p>
        </p:txBody>
      </p:sp>
      <p:pic>
        <p:nvPicPr>
          <p:cNvPr id="4" name="~PP621.WAV">
            <a:hlinkClick r:id="" action="ppaction://media"/>
          </p:cNvPr>
          <p:cNvPicPr>
            <a:picLocks noRot="1" noChangeAspect="1"/>
          </p:cNvPicPr>
          <p:nvPr>
            <a:wavAudioFile r:embed="rId1" name="~PP62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8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Групе-групни рад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... Скуп двоје или више људи у социјалној инеракцији  са стабилном структуром 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и са истоветним циљем, који себе виде као групу ...</a:t>
            </a:r>
          </a:p>
        </p:txBody>
      </p:sp>
      <p:pic>
        <p:nvPicPr>
          <p:cNvPr id="4" name="~PP83.WAV">
            <a:hlinkClick r:id="" action="ppaction://media"/>
          </p:cNvPr>
          <p:cNvPicPr>
            <a:picLocks noRot="1" noChangeAspect="1"/>
          </p:cNvPicPr>
          <p:nvPr>
            <a:wavAudioFile r:embed="rId1" name="~PP83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2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mtClean="0"/>
              <a:t>К</a:t>
            </a:r>
            <a:r>
              <a:rPr lang="en-US" smtClean="0"/>
              <a:t>олаборације</a:t>
            </a:r>
            <a:r>
              <a:rPr lang="en-US"/>
              <a:t>, </a:t>
            </a:r>
            <a:r>
              <a:rPr lang="sr-Cyrl-RS" smtClean="0"/>
              <a:t>С</a:t>
            </a:r>
            <a:r>
              <a:rPr lang="en-US" smtClean="0"/>
              <a:t>арадња</a:t>
            </a:r>
            <a:r>
              <a:rPr lang="sr-Cyrl-RS" smtClean="0"/>
              <a:t>,</a:t>
            </a:r>
            <a:r>
              <a:rPr lang="en-US" smtClean="0"/>
              <a:t> </a:t>
            </a:r>
            <a:r>
              <a:rPr lang="sr-Cyrl-RS" smtClean="0"/>
              <a:t/>
            </a:r>
            <a:br>
              <a:rPr lang="sr-Cyrl-RS" smtClean="0"/>
            </a:br>
            <a:r>
              <a:rPr lang="en-US" smtClean="0"/>
              <a:t> </a:t>
            </a:r>
            <a:r>
              <a:rPr lang="sr-Cyrl-RS" smtClean="0"/>
              <a:t>Т</a:t>
            </a:r>
            <a:r>
              <a:rPr lang="en-US" smtClean="0"/>
              <a:t>имски </a:t>
            </a:r>
            <a:r>
              <a:rPr lang="sr-Cyrl-RS" smtClean="0"/>
              <a:t>Р</a:t>
            </a:r>
            <a:r>
              <a:rPr lang="en-US" smtClean="0"/>
              <a:t>ад</a:t>
            </a:r>
            <a:r>
              <a:rPr lang="sr-Cyrl-RS" smtClean="0"/>
              <a:t> ... </a:t>
            </a:r>
            <a:endParaRPr lang="sr-Cyrl-RS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	</a:t>
            </a:r>
            <a:r>
              <a:rPr lang="en-US" smtClean="0"/>
              <a:t>Представљају предуслов за развој 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и  успешан рад  једне/сваке хумане организације.</a:t>
            </a:r>
          </a:p>
        </p:txBody>
      </p:sp>
      <p:pic>
        <p:nvPicPr>
          <p:cNvPr id="5" name="~PP340.WAV">
            <a:hlinkClick r:id="" action="ppaction://media"/>
          </p:cNvPr>
          <p:cNvPicPr>
            <a:picLocks noRot="1" noChangeAspect="1"/>
          </p:cNvPicPr>
          <p:nvPr>
            <a:wavAudioFile r:embed="rId1" name="~PP340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37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mtClean="0"/>
              <a:t>Врсте група</a:t>
            </a:r>
            <a:r>
              <a:rPr lang="en-US" smtClean="0"/>
              <a:t/>
            </a:r>
            <a:br>
              <a:rPr lang="en-US" smtClean="0"/>
            </a:br>
            <a:r>
              <a:rPr lang="sr-Cyrl-RS" smtClean="0"/>
              <a:t>↓↓</a:t>
            </a:r>
            <a:endParaRPr lang="sr-Cyrl-RS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eaLnBrk="1" hangingPunct="1"/>
            <a:r>
              <a:rPr lang="en-US" b="1" smtClean="0"/>
              <a:t>Формалне групе</a:t>
            </a:r>
            <a:r>
              <a:rPr lang="en-US" smtClean="0"/>
              <a:t>: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-  командне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сталне и привремене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b="1" smtClean="0"/>
              <a:t>Неформалне групе</a:t>
            </a:r>
            <a:r>
              <a:rPr lang="en-US" smtClean="0"/>
              <a:t>: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-  инересна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-  пријатељске</a:t>
            </a:r>
          </a:p>
        </p:txBody>
      </p:sp>
      <p:pic>
        <p:nvPicPr>
          <p:cNvPr id="4" name="~PP2651.WAV">
            <a:hlinkClick r:id="" action="ppaction://media"/>
          </p:cNvPr>
          <p:cNvPicPr>
            <a:picLocks noRot="1" noChangeAspect="1"/>
          </p:cNvPicPr>
          <p:nvPr>
            <a:wavAudioFile r:embed="rId1" name="~PP265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66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Карактеристике група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Решавање проблема у групи</a:t>
            </a:r>
          </a:p>
        </p:txBody>
      </p:sp>
      <p:pic>
        <p:nvPicPr>
          <p:cNvPr id="4" name="~PP3716.WAV">
            <a:hlinkClick r:id="" action="ppaction://media"/>
          </p:cNvPr>
          <p:cNvPicPr>
            <a:picLocks noRot="1" noChangeAspect="1"/>
          </p:cNvPicPr>
          <p:nvPr>
            <a:wavAudioFile r:embed="rId1" name="~PP371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40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Тим или радна група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Тим или радна група представља фундаменталну јединицу организације чији чланови поседују комплементарне вештине и окупљени су око заједничког задатка или остваривања циљева за које деле заједничку одговорност.</a:t>
            </a:r>
          </a:p>
        </p:txBody>
      </p:sp>
      <p:pic>
        <p:nvPicPr>
          <p:cNvPr id="4" name="~PP3912.WAV">
            <a:hlinkClick r:id="" action="ppaction://media"/>
          </p:cNvPr>
          <p:cNvPicPr>
            <a:picLocks noRot="1" noChangeAspect="1"/>
          </p:cNvPicPr>
          <p:nvPr>
            <a:wavAudioFile r:embed="rId1" name="~PP391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95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Тимски рад ...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0" y="2332038"/>
            <a:ext cx="91440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... Представља врсту групног рада, где сви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чланови групе имају задужења, делокруг рада 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и одговорности, усаглашено раде са другим члановима, доприносе остварењу постављених задатака.</a:t>
            </a:r>
          </a:p>
        </p:txBody>
      </p:sp>
      <p:pic>
        <p:nvPicPr>
          <p:cNvPr id="4" name="~PP2856.WAV">
            <a:hlinkClick r:id="" action="ppaction://media"/>
          </p:cNvPr>
          <p:cNvPicPr>
            <a:picLocks noRot="1" noChangeAspect="1"/>
          </p:cNvPicPr>
          <p:nvPr>
            <a:wavAudioFile r:embed="rId1" name="~PP285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37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Стварање/</a:t>
            </a:r>
            <a:r>
              <a:rPr lang="sr-Cyrl-RS" smtClean="0"/>
              <a:t>Р</a:t>
            </a:r>
            <a:r>
              <a:rPr lang="en-US" smtClean="0"/>
              <a:t>азвој </a:t>
            </a:r>
            <a:r>
              <a:rPr lang="sr-Cyrl-RS" smtClean="0"/>
              <a:t>Т</a:t>
            </a:r>
            <a:r>
              <a:rPr lang="en-US" smtClean="0"/>
              <a:t>има</a:t>
            </a:r>
            <a:r>
              <a:rPr lang="sr-Cyrl-RS" smtClean="0"/>
              <a:t>,</a:t>
            </a:r>
            <a:r>
              <a:rPr lang="en-US" smtClean="0"/>
              <a:t> </a:t>
            </a:r>
            <a:r>
              <a:rPr lang="sr-Cyrl-RS" smtClean="0"/>
              <a:t/>
            </a:r>
            <a:br>
              <a:rPr lang="sr-Cyrl-RS" smtClean="0"/>
            </a:br>
            <a:r>
              <a:rPr lang="en-US" smtClean="0"/>
              <a:t>укључује </a:t>
            </a:r>
            <a:r>
              <a:rPr lang="sr-Cyrl-RS" smtClean="0"/>
              <a:t>пет</a:t>
            </a:r>
            <a:r>
              <a:rPr lang="en-US" smtClean="0"/>
              <a:t> фаза</a:t>
            </a:r>
            <a:r>
              <a:rPr lang="sr-Cyrl-RS" smtClean="0"/>
              <a:t> ...</a:t>
            </a:r>
            <a:endParaRPr lang="sr-Cyrl-RS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</a:t>
            </a:r>
            <a:r>
              <a:rPr lang="en-US" b="1" smtClean="0"/>
              <a:t>Формирање → Побуна → Нормирање → Учинак → Распуштање</a:t>
            </a:r>
          </a:p>
        </p:txBody>
      </p:sp>
      <p:pic>
        <p:nvPicPr>
          <p:cNvPr id="5" name="~PP2777.WAV">
            <a:hlinkClick r:id="" action="ppaction://media"/>
          </p:cNvPr>
          <p:cNvPicPr>
            <a:picLocks noRot="1" noChangeAspect="1"/>
          </p:cNvPicPr>
          <p:nvPr>
            <a:wavAudioFile r:embed="rId1" name="~PP2777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5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524000"/>
          </a:xfrm>
        </p:spPr>
        <p:txBody>
          <a:bodyPr/>
          <a:lstStyle/>
          <a:p>
            <a:pPr eaLnBrk="1" hangingPunct="1"/>
            <a:r>
              <a:rPr lang="en-US" smtClean="0"/>
              <a:t>Значај колаборације</a:t>
            </a:r>
            <a:br>
              <a:rPr lang="en-US" smtClean="0"/>
            </a:br>
            <a:r>
              <a:rPr lang="en-US" smtClean="0"/>
              <a:t>↓↓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	... За развој здравствене организације, испуњења њених задатака и постизање циљева, а неопхона је сарадња, посебно интерперсонална сарадња, добри - бољи међуљудски односи и тимски рад…</a:t>
            </a:r>
          </a:p>
        </p:txBody>
      </p:sp>
      <p:pic>
        <p:nvPicPr>
          <p:cNvPr id="4" name="~PP494.WAV">
            <a:hlinkClick r:id="" action="ppaction://media"/>
          </p:cNvPr>
          <p:cNvPicPr>
            <a:picLocks noRot="1" noChangeAspect="1"/>
          </p:cNvPicPr>
          <p:nvPr>
            <a:wavAudioFile r:embed="rId1" name="~PP49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6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Позитивнa </a:t>
            </a:r>
            <a:r>
              <a:rPr lang="en-US" b="1" smtClean="0"/>
              <a:t>колаборацијa </a:t>
            </a:r>
            <a:r>
              <a:rPr lang="en-US" smtClean="0"/>
              <a:t>је у ...!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/>
              <a:t>Интерперсоналној сарадњи </a:t>
            </a:r>
          </a:p>
          <a:p>
            <a:pPr eaLnBrk="1" hangingPunct="1"/>
            <a:r>
              <a:rPr lang="en-US" smtClean="0"/>
              <a:t>Добрим међуљудским односима </a:t>
            </a:r>
          </a:p>
          <a:p>
            <a:pPr eaLnBrk="1" hangingPunct="1"/>
            <a:r>
              <a:rPr lang="en-US" smtClean="0"/>
              <a:t>Тимском раду</a:t>
            </a:r>
          </a:p>
          <a:p>
            <a:pPr eaLnBrk="1" hangingPunct="1"/>
            <a:r>
              <a:rPr lang="en-US" smtClean="0"/>
              <a:t>... </a:t>
            </a:r>
          </a:p>
        </p:txBody>
      </p:sp>
      <p:pic>
        <p:nvPicPr>
          <p:cNvPr id="5" name="~PP1922.WAV">
            <a:hlinkClick r:id="" action="ppaction://media"/>
          </p:cNvPr>
          <p:cNvPicPr>
            <a:picLocks noRot="1" noChangeAspect="1"/>
          </p:cNvPicPr>
          <p:nvPr>
            <a:wavAudioFile r:embed="rId1" name="~PP192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5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b="1" smtClean="0"/>
              <a:t>О</a:t>
            </a:r>
            <a:r>
              <a:rPr lang="en-US" b="1" smtClean="0"/>
              <a:t>рганизац</a:t>
            </a:r>
            <a:r>
              <a:rPr lang="sr-Cyrl-RS" b="1" smtClean="0"/>
              <a:t>а </a:t>
            </a:r>
            <a:r>
              <a:rPr lang="sr-Cyrl-RS" smtClean="0"/>
              <a:t>је "</a:t>
            </a:r>
            <a:r>
              <a:rPr lang="en-US" smtClean="0"/>
              <a:t>појам", </a:t>
            </a:r>
            <a:r>
              <a:rPr lang="sr-Cyrl-RS" smtClean="0"/>
              <a:t/>
            </a:r>
            <a:br>
              <a:rPr lang="sr-Cyrl-RS" smtClean="0"/>
            </a:br>
            <a:r>
              <a:rPr lang="sr-Cyrl-RS" smtClean="0"/>
              <a:t> </a:t>
            </a:r>
            <a:r>
              <a:rPr lang="en-US"/>
              <a:t>два </a:t>
            </a:r>
            <a:r>
              <a:rPr lang="en-US" smtClean="0"/>
              <a:t>значења</a:t>
            </a:r>
            <a:r>
              <a:rPr lang="sr-Cyrl-RS" smtClean="0"/>
              <a:t> ...</a:t>
            </a:r>
            <a:br>
              <a:rPr lang="sr-Cyrl-RS" smtClean="0"/>
            </a:br>
            <a:r>
              <a:rPr lang="sr-Cyrl-RS" smtClean="0"/>
              <a:t>↓</a:t>
            </a:r>
            <a:endParaRPr lang="sr-Cyrl-RS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pPr eaLnBrk="1" hangingPunct="1"/>
            <a:r>
              <a:rPr lang="en-US" b="1" smtClean="0"/>
              <a:t>Прво значење </a:t>
            </a:r>
            <a:r>
              <a:rPr lang="en-US" smtClean="0"/>
              <a:t>означава институцију (функционалну групу):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-  болница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-  државна институција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-  фудбалски клуб </a:t>
            </a:r>
          </a:p>
          <a:p>
            <a:pPr eaLnBrk="1" hangingPunct="1"/>
            <a:r>
              <a:rPr lang="en-US" b="1" smtClean="0"/>
              <a:t>Друго значење </a:t>
            </a:r>
            <a:r>
              <a:rPr lang="en-US" smtClean="0"/>
              <a:t>се односи на процес организације, тј. начин на који је посао уређен и дистрибуиран члановима ...</a:t>
            </a:r>
          </a:p>
        </p:txBody>
      </p:sp>
      <p:pic>
        <p:nvPicPr>
          <p:cNvPr id="4" name="~PP3994.WAV">
            <a:hlinkClick r:id="" action="ppaction://media"/>
          </p:cNvPr>
          <p:cNvPicPr>
            <a:picLocks noRot="1" noChangeAspect="1"/>
          </p:cNvPicPr>
          <p:nvPr>
            <a:wavAudioFile r:embed="rId1" name="~PP399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8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RS" smtClean="0"/>
              <a:t>Организацијски процес</a:t>
            </a:r>
            <a:br>
              <a:rPr lang="sr-Cyrl-RS" smtClean="0"/>
            </a:br>
            <a:r>
              <a:rPr lang="en-US" i="1" smtClean="0"/>
              <a:t>Ernest Dale-</a:t>
            </a:r>
            <a:r>
              <a:rPr lang="sr-Cyrl-RS" smtClean="0"/>
              <a:t>ов опис фаза ...</a:t>
            </a:r>
            <a:r>
              <a:rPr lang="en-US" smtClean="0"/>
              <a:t> </a:t>
            </a:r>
            <a:endParaRPr lang="sr-Cyrl-RS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2332038"/>
            <a:ext cx="8229600" cy="4525962"/>
          </a:xfrm>
        </p:spPr>
        <p:txBody>
          <a:bodyPr/>
          <a:lstStyle/>
          <a:p>
            <a:pPr eaLnBrk="1" hangingPunct="1"/>
            <a:r>
              <a:rPr lang="en-US" smtClean="0"/>
              <a:t>Описивање (детаљно) посла, који треба урадити</a:t>
            </a:r>
          </a:p>
          <a:p>
            <a:pPr eaLnBrk="1" hangingPunct="1"/>
            <a:r>
              <a:rPr lang="en-US" smtClean="0"/>
              <a:t>Подела посла и активности</a:t>
            </a:r>
          </a:p>
          <a:p>
            <a:pPr eaLnBrk="1" hangingPunct="1"/>
            <a:r>
              <a:rPr lang="en-US" smtClean="0"/>
              <a:t>Координација посла</a:t>
            </a:r>
          </a:p>
          <a:p>
            <a:pPr eaLnBrk="1" hangingPunct="1"/>
            <a:r>
              <a:rPr lang="en-US" smtClean="0"/>
              <a:t>Мониторинг и повећање ефикасности организације ...</a:t>
            </a:r>
          </a:p>
          <a:p>
            <a:pPr eaLnBrk="1" hangingPunct="1"/>
            <a:endParaRPr lang="en-US" smtClean="0"/>
          </a:p>
        </p:txBody>
      </p:sp>
      <p:pic>
        <p:nvPicPr>
          <p:cNvPr id="5" name="~PP707.WAV">
            <a:hlinkClick r:id="" action="ppaction://media"/>
          </p:cNvPr>
          <p:cNvPicPr>
            <a:picLocks noRot="1" noChangeAspect="1"/>
          </p:cNvPicPr>
          <p:nvPr>
            <a:wavAudioFile r:embed="rId1" name="~PP70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98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Организације</a:t>
            </a:r>
            <a:r>
              <a:rPr lang="sr-Cyrl-RS" smtClean="0"/>
              <a:t/>
            </a:r>
            <a:br>
              <a:rPr lang="sr-Cyrl-RS" smtClean="0"/>
            </a:br>
            <a:r>
              <a:rPr lang="en-US" smtClean="0"/>
              <a:t>↓</a:t>
            </a:r>
            <a:endParaRPr lang="sr-Cyrl-RS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458200" cy="4525963"/>
          </a:xfrm>
        </p:spPr>
        <p:txBody>
          <a:bodyPr/>
          <a:lstStyle/>
          <a:p>
            <a:pPr eaLnBrk="1" hangingPunct="1"/>
            <a:r>
              <a:rPr lang="en-US" smtClean="0"/>
              <a:t>Профитне </a:t>
            </a:r>
          </a:p>
          <a:p>
            <a:pPr eaLnBrk="1" hangingPunct="1"/>
            <a:r>
              <a:rPr lang="en-US" smtClean="0"/>
              <a:t>Непрофитне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Циљ сарадње у здравственим организацијама:  да се конфилкти решавају што пре и адекватније, доследно унапређују међуљудски односи и развија тимски рад </a:t>
            </a:r>
            <a:r>
              <a:rPr lang="en-US" smtClean="0">
                <a:latin typeface="Palatino Linotype" pitchFamily="18" charset="0"/>
              </a:rPr>
              <a:t>‼</a:t>
            </a:r>
            <a:endParaRPr lang="en-US" smtClean="0"/>
          </a:p>
        </p:txBody>
      </p:sp>
      <p:pic>
        <p:nvPicPr>
          <p:cNvPr id="4" name="~PP3506.WAV">
            <a:hlinkClick r:id="" action="ppaction://media"/>
          </p:cNvPr>
          <p:cNvPicPr>
            <a:picLocks noRot="1" noChangeAspect="1"/>
          </p:cNvPicPr>
          <p:nvPr>
            <a:wavAudioFile r:embed="rId1" name="~PP350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1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(Не)Профитне организације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 	</a:t>
            </a:r>
            <a:r>
              <a:rPr lang="en-US" b="1" smtClean="0"/>
              <a:t>Профитне организације </a:t>
            </a:r>
            <a:r>
              <a:rPr lang="en-US" smtClean="0"/>
              <a:t>(предузећа), </a:t>
            </a:r>
            <a:r>
              <a:rPr lang="en-US" b="1" smtClean="0"/>
              <a:t>циљ</a:t>
            </a:r>
            <a:r>
              <a:rPr lang="en-US" smtClean="0"/>
              <a:t> да на бази производа, услуга и промета, путем мера ефикасности, остварују профит за организацију!</a:t>
            </a:r>
          </a:p>
          <a:p>
            <a:pPr eaLnBrk="1" hangingPunct="1">
              <a:buFont typeface="Arial" charset="0"/>
              <a:buNone/>
            </a:pPr>
            <a:r>
              <a:rPr lang="en-US" smtClean="0"/>
              <a:t>	</a:t>
            </a:r>
            <a:r>
              <a:rPr lang="en-US" b="1" smtClean="0"/>
              <a:t>Непрофитне оранизације </a:t>
            </a:r>
            <a:r>
              <a:rPr lang="en-US" smtClean="0"/>
              <a:t>(установе), </a:t>
            </a:r>
            <a:r>
              <a:rPr lang="en-US" b="1" smtClean="0"/>
              <a:t>циљ</a:t>
            </a:r>
            <a:r>
              <a:rPr lang="en-US" smtClean="0"/>
              <a:t> није изражен само у економском смислу, већ у доприносу намера и циљева за које су основане! </a:t>
            </a:r>
          </a:p>
        </p:txBody>
      </p:sp>
      <p:pic>
        <p:nvPicPr>
          <p:cNvPr id="4" name="~PP3166.WAV">
            <a:hlinkClick r:id="" action="ppaction://media"/>
          </p:cNvPr>
          <p:cNvPicPr>
            <a:picLocks noRot="1" noChangeAspect="1"/>
          </p:cNvPicPr>
          <p:nvPr>
            <a:wavAudioFile r:embed="rId1" name="~PP3166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85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Здравствена установа ...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8763000" cy="4525963"/>
          </a:xfrm>
        </p:spPr>
        <p:txBody>
          <a:bodyPr/>
          <a:lstStyle/>
          <a:p>
            <a:pPr eaLnBrk="1" hangingPunct="1"/>
            <a:r>
              <a:rPr lang="en-US" smtClean="0"/>
              <a:t>Раде, руководе, унапређују специјализовани кадрови</a:t>
            </a:r>
          </a:p>
          <a:p>
            <a:pPr eaLnBrk="1" hangingPunct="1"/>
            <a:r>
              <a:rPr lang="en-US" smtClean="0"/>
              <a:t>Раде, … да људи остану здрави, раде са пацијентима до крајњег циља, побољшања и унапређења здравственог стања становништва путем спољне и унутрашње мисије…</a:t>
            </a:r>
          </a:p>
          <a:p>
            <a:pPr eaLnBrk="1" hangingPunct="1"/>
            <a:r>
              <a:rPr lang="en-US" smtClean="0"/>
              <a:t>“</a:t>
            </a:r>
            <a:r>
              <a:rPr lang="en-US" i="1" smtClean="0"/>
              <a:t>Ако хоћеш да упознаш организацију, пробај да је промениш</a:t>
            </a:r>
            <a:r>
              <a:rPr lang="en-US" smtClean="0"/>
              <a:t>“ (</a:t>
            </a:r>
            <a:r>
              <a:rPr lang="en-US" i="1" smtClean="0"/>
              <a:t>Kurt Levin</a:t>
            </a:r>
            <a:r>
              <a:rPr lang="en-US" smtClean="0"/>
              <a:t>)</a:t>
            </a:r>
          </a:p>
          <a:p>
            <a:pPr eaLnBrk="1" hangingPunct="1"/>
            <a:endParaRPr lang="en-US" smtClean="0"/>
          </a:p>
        </p:txBody>
      </p:sp>
      <p:pic>
        <p:nvPicPr>
          <p:cNvPr id="4" name="~PP3641.WAV">
            <a:hlinkClick r:id="" action="ppaction://media"/>
          </p:cNvPr>
          <p:cNvPicPr>
            <a:picLocks noRot="1" noChangeAspect="1"/>
          </p:cNvPicPr>
          <p:nvPr>
            <a:wavAudioFile r:embed="rId1" name="~PP364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52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339</Words>
  <Application>Microsoft Office PowerPoint</Application>
  <PresentationFormat>On-screen Show (4:3)</PresentationFormat>
  <Paragraphs>99</Paragraphs>
  <Slides>24</Slides>
  <Notes>1</Notes>
  <HiddenSlides>0</HiddenSlides>
  <MMClips>24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Palatino Linotype</vt:lpstr>
      <vt:lpstr>Office Theme</vt:lpstr>
      <vt:lpstr>КОЛАБОРАЦИЈА, САРАДЊА  И ТИМСКИ РАД     </vt:lpstr>
      <vt:lpstr>Колаборације, Сарадња,   Тимски Рад ... </vt:lpstr>
      <vt:lpstr>Значај колаборације ↓↓</vt:lpstr>
      <vt:lpstr>Позитивнa колаборацијa је у ...! </vt:lpstr>
      <vt:lpstr>Организаца је "појам",   два значења ... ↓</vt:lpstr>
      <vt:lpstr>Организацијски процес Ernest Dale-ов опис фаза ... </vt:lpstr>
      <vt:lpstr>Организације ↓</vt:lpstr>
      <vt:lpstr>(Не)Профитне организације</vt:lpstr>
      <vt:lpstr>Здравствена установа ...</vt:lpstr>
      <vt:lpstr>Организација здравствене установе </vt:lpstr>
      <vt:lpstr>Развој организације</vt:lpstr>
      <vt:lpstr>Промене у Организацији ...</vt:lpstr>
      <vt:lpstr>Акционо Истраживање  укључује следећу тврдњу...</vt:lpstr>
      <vt:lpstr>Промене</vt:lpstr>
      <vt:lpstr>Технике за развој организације према циљним групама</vt:lpstr>
      <vt:lpstr>Техника истраживања, стварање група, менаџерска мрежа</vt:lpstr>
      <vt:lpstr> Фазе развојног програма Менаџерске Мрежe   (Robert Blaka, Jane Mouton)</vt:lpstr>
      <vt:lpstr>Кооперација - неопходни елементи/њихова равнотежа   (Pereek, 1981.)</vt:lpstr>
      <vt:lpstr>Групе-групни рад</vt:lpstr>
      <vt:lpstr>Врсте група ↓↓</vt:lpstr>
      <vt:lpstr>Slide 21</vt:lpstr>
      <vt:lpstr>Тим или радна група</vt:lpstr>
      <vt:lpstr>Тимски рад ...</vt:lpstr>
      <vt:lpstr>Стварање/Развој Тима,  укључује пет фаза 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КОЛАБОРАЦИЈА, САРАДЊА И ТИМСКИ РАД</dc:title>
  <dc:creator>Katarina</dc:creator>
  <cp:lastModifiedBy>Windows User</cp:lastModifiedBy>
  <cp:revision>124</cp:revision>
  <dcterms:created xsi:type="dcterms:W3CDTF">2016-10-30T06:04:21Z</dcterms:created>
  <dcterms:modified xsi:type="dcterms:W3CDTF">2020-09-20T08:52:48Z</dcterms:modified>
</cp:coreProperties>
</file>